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3" d="100"/>
          <a:sy n="83" d="100"/>
        </p:scale>
        <p:origin x="893"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6/9/2025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6/9/2025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ANJU K PETER</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09.06.2025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4073"/>
            <a:ext cx="10826697" cy="4562763"/>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buNone/>
            </a:pPr>
            <a:r>
              <a:rPr lang="en-US" sz="2000" b="1" dirty="0" smtClean="0">
                <a:solidFill>
                  <a:schemeClr val="tx1"/>
                </a:solidFill>
                <a:latin typeface="Times New Roman" panose="02020603050405020304" pitchFamily="18" charset="0"/>
                <a:cs typeface="Times New Roman" panose="02020603050405020304" pitchFamily="18" charset="0"/>
              </a:rPr>
              <a:t>Methodologies </a:t>
            </a:r>
            <a:r>
              <a:rPr lang="en-US" sz="2000" b="1" dirty="0">
                <a:solidFill>
                  <a:schemeClr val="tx1"/>
                </a:solidFill>
                <a:latin typeface="Times New Roman" panose="02020603050405020304" pitchFamily="18" charset="0"/>
                <a:cs typeface="Times New Roman" panose="02020603050405020304" pitchFamily="18" charset="0"/>
              </a:rPr>
              <a:t>Used:</a:t>
            </a:r>
            <a:endParaRPr lang="en-US" sz="2000" dirty="0">
              <a:solidFill>
                <a:schemeClr val="tx1"/>
              </a:solidFill>
              <a:latin typeface="Times New Roman" panose="02020603050405020304" pitchFamily="18" charset="0"/>
              <a:cs typeface="Times New Roman" panose="02020603050405020304" pitchFamily="18" charset="0"/>
            </a:endParaRP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Data collected through web scraping and the </a:t>
            </a:r>
            <a:r>
              <a:rPr lang="en-US" sz="2000" dirty="0" err="1">
                <a:solidFill>
                  <a:schemeClr val="tx1"/>
                </a:solidFill>
                <a:latin typeface="Times New Roman" panose="02020603050405020304" pitchFamily="18" charset="0"/>
                <a:cs typeface="Times New Roman" panose="02020603050405020304" pitchFamily="18" charset="0"/>
              </a:rPr>
              <a:t>SpaceX</a:t>
            </a:r>
            <a:r>
              <a:rPr lang="en-US" sz="2000" dirty="0">
                <a:solidFill>
                  <a:schemeClr val="tx1"/>
                </a:solidFill>
                <a:latin typeface="Times New Roman" panose="02020603050405020304" pitchFamily="18" charset="0"/>
                <a:cs typeface="Times New Roman" panose="02020603050405020304" pitchFamily="18" charset="0"/>
              </a:rPr>
              <a:t> API</a:t>
            </a: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Conducted Exploratory Data Analysis (EDA): data wrangling, visualization, and interactive analytics</a:t>
            </a: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Applied Machine Learning techniques for predictive modeling</a:t>
            </a:r>
          </a:p>
          <a:p>
            <a:pPr>
              <a:lnSpc>
                <a:spcPct val="150000"/>
              </a:lnSpc>
            </a:pPr>
            <a:r>
              <a:rPr lang="en-US" sz="2000" b="1" dirty="0">
                <a:solidFill>
                  <a:schemeClr val="tx1"/>
                </a:solidFill>
                <a:latin typeface="Times New Roman" panose="02020603050405020304" pitchFamily="18" charset="0"/>
                <a:cs typeface="Times New Roman" panose="02020603050405020304" pitchFamily="18" charset="0"/>
              </a:rPr>
              <a:t>Summary of Findings:</a:t>
            </a:r>
            <a:endParaRPr lang="en-US" sz="2000" dirty="0">
              <a:solidFill>
                <a:schemeClr val="tx1"/>
              </a:solidFill>
              <a:latin typeface="Times New Roman" panose="02020603050405020304" pitchFamily="18" charset="0"/>
              <a:cs typeface="Times New Roman" panose="02020603050405020304" pitchFamily="18" charset="0"/>
            </a:endParaRP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Successfully gathered valuable data from public sources</a:t>
            </a: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EDA highlighted key features that influence launch success</a:t>
            </a:r>
          </a:p>
          <a:p>
            <a:pPr lvl="1">
              <a:lnSpc>
                <a:spcPct val="150000"/>
              </a:lnSpc>
            </a:pPr>
            <a:r>
              <a:rPr lang="en-US" sz="2000" dirty="0">
                <a:solidFill>
                  <a:schemeClr val="tx1"/>
                </a:solidFill>
                <a:latin typeface="Times New Roman" panose="02020603050405020304" pitchFamily="18" charset="0"/>
                <a:cs typeface="Times New Roman" panose="02020603050405020304" pitchFamily="18" charset="0"/>
              </a:rPr>
              <a:t>Machine Learning helped identify the most impactful factors for predicting successful launches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p:txBody>
      </p:sp>
      <p:sp>
        <p:nvSpPr>
          <p:cNvPr id="8" name="Rectangle 7"/>
          <p:cNvSpPr/>
          <p:nvPr/>
        </p:nvSpPr>
        <p:spPr>
          <a:xfrm>
            <a:off x="828068" y="1252577"/>
            <a:ext cx="10077160" cy="4247317"/>
          </a:xfrm>
          <a:prstGeom prst="rect">
            <a:avLst/>
          </a:prstGeom>
        </p:spPr>
        <p:txBody>
          <a:bodyPr wrap="square">
            <a:spAutoFit/>
          </a:bodyPr>
          <a:lstStyle/>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This project aims to evaluate the </a:t>
            </a:r>
            <a:r>
              <a:rPr lang="en-US" altLang="en-US" b="1" dirty="0">
                <a:latin typeface="Times New Roman" panose="02020603050405020304" pitchFamily="18" charset="0"/>
                <a:cs typeface="Times New Roman" panose="02020603050405020304" pitchFamily="18" charset="0"/>
              </a:rPr>
              <a:t>market viability of Space Y</a:t>
            </a:r>
            <a:r>
              <a:rPr lang="en-US" altLang="en-US" dirty="0">
                <a:latin typeface="Times New Roman" panose="02020603050405020304" pitchFamily="18" charset="0"/>
                <a:cs typeface="Times New Roman" panose="02020603050405020304" pitchFamily="18" charset="0"/>
              </a:rPr>
              <a:t>, a new entrant seeking to compete with </a:t>
            </a:r>
            <a:r>
              <a:rPr lang="en-US" altLang="en-US" b="1" dirty="0" err="1">
                <a:latin typeface="Times New Roman" panose="02020603050405020304" pitchFamily="18" charset="0"/>
                <a:cs typeface="Times New Roman" panose="02020603050405020304" pitchFamily="18" charset="0"/>
              </a:rPr>
              <a:t>SpaceX</a:t>
            </a:r>
            <a:r>
              <a:rPr lang="en-US" altLang="en-US" dirty="0">
                <a:latin typeface="Times New Roman" panose="02020603050405020304" pitchFamily="18" charset="0"/>
                <a:cs typeface="Times New Roman" panose="02020603050405020304" pitchFamily="18" charset="0"/>
              </a:rPr>
              <a:t> in the commercial space industry.</a:t>
            </a:r>
          </a:p>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Using historical </a:t>
            </a:r>
            <a:r>
              <a:rPr lang="en-US" altLang="en-US" dirty="0" err="1">
                <a:latin typeface="Times New Roman" panose="02020603050405020304" pitchFamily="18" charset="0"/>
                <a:cs typeface="Times New Roman" panose="02020603050405020304" pitchFamily="18" charset="0"/>
              </a:rPr>
              <a:t>SpaceX</a:t>
            </a:r>
            <a:r>
              <a:rPr lang="en-US" altLang="en-US" dirty="0">
                <a:latin typeface="Times New Roman" panose="02020603050405020304" pitchFamily="18" charset="0"/>
                <a:cs typeface="Times New Roman" panose="02020603050405020304" pitchFamily="18" charset="0"/>
              </a:rPr>
              <a:t> launch data, the analysis focuses on deriving insights that can inform Space Y’s strategic planning.</a:t>
            </a:r>
          </a:p>
          <a:p>
            <a:pPr lvl="0" eaLnBrk="0" fontAlgn="base" hangingPunct="0">
              <a:lnSpc>
                <a:spcPct val="150000"/>
              </a:lnSpc>
              <a:spcBef>
                <a:spcPct val="0"/>
              </a:spcBef>
              <a:spcAft>
                <a:spcPct val="0"/>
              </a:spcAft>
            </a:pPr>
            <a:endParaRPr lang="en-US" altLang="en-US" dirty="0">
              <a:latin typeface="Times New Roman" panose="02020603050405020304" pitchFamily="18" charset="0"/>
              <a:cs typeface="Times New Roman" panose="02020603050405020304" pitchFamily="18" charset="0"/>
            </a:endParaRPr>
          </a:p>
          <a:p>
            <a:pPr lvl="0" eaLnBrk="0" fontAlgn="base" hangingPunct="0">
              <a:lnSpc>
                <a:spcPct val="150000"/>
              </a:lnSpc>
              <a:spcBef>
                <a:spcPct val="0"/>
              </a:spcBef>
              <a:spcAft>
                <a:spcPct val="0"/>
              </a:spcAft>
              <a:buFontTx/>
              <a:buChar char="•"/>
            </a:pPr>
            <a:r>
              <a:rPr lang="en-US" altLang="en-US" b="1" dirty="0">
                <a:latin typeface="Times New Roman" panose="02020603050405020304" pitchFamily="18" charset="0"/>
                <a:cs typeface="Times New Roman" panose="02020603050405020304" pitchFamily="18" charset="0"/>
              </a:rPr>
              <a:t>Primary Objectives:</a:t>
            </a:r>
            <a:endParaRPr lang="en-US" altLang="en-US" dirty="0">
              <a:latin typeface="Times New Roman" panose="02020603050405020304" pitchFamily="18" charset="0"/>
              <a:cs typeface="Times New Roman" panose="02020603050405020304" pitchFamily="18" charset="0"/>
            </a:endParaRPr>
          </a:p>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Predict the </a:t>
            </a:r>
            <a:r>
              <a:rPr lang="en-US" altLang="en-US" b="1" dirty="0">
                <a:latin typeface="Times New Roman" panose="02020603050405020304" pitchFamily="18" charset="0"/>
                <a:cs typeface="Times New Roman" panose="02020603050405020304" pitchFamily="18" charset="0"/>
              </a:rPr>
              <a:t>likelihood of successful first-stage landings</a:t>
            </a:r>
            <a:r>
              <a:rPr lang="en-US" altLang="en-US" dirty="0">
                <a:latin typeface="Times New Roman" panose="02020603050405020304" pitchFamily="18" charset="0"/>
                <a:cs typeface="Times New Roman" panose="02020603050405020304" pitchFamily="18" charset="0"/>
              </a:rPr>
              <a:t> to estimate total launch costs accurately.</a:t>
            </a:r>
          </a:p>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Identify the </a:t>
            </a:r>
            <a:r>
              <a:rPr lang="en-US" altLang="en-US" b="1" dirty="0">
                <a:latin typeface="Times New Roman" panose="02020603050405020304" pitchFamily="18" charset="0"/>
                <a:cs typeface="Times New Roman" panose="02020603050405020304" pitchFamily="18" charset="0"/>
              </a:rPr>
              <a:t>optimal launch sites</a:t>
            </a:r>
            <a:r>
              <a:rPr lang="en-US" altLang="en-US" dirty="0">
                <a:latin typeface="Times New Roman" panose="02020603050405020304" pitchFamily="18" charset="0"/>
                <a:cs typeface="Times New Roman" panose="02020603050405020304" pitchFamily="18" charset="0"/>
              </a:rPr>
              <a:t> based on past mission success rates.</a:t>
            </a:r>
          </a:p>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Understand how factors like </a:t>
            </a:r>
            <a:r>
              <a:rPr lang="en-US" altLang="en-US" b="1" dirty="0">
                <a:latin typeface="Times New Roman" panose="02020603050405020304" pitchFamily="18" charset="0"/>
                <a:cs typeface="Times New Roman" panose="02020603050405020304" pitchFamily="18" charset="0"/>
              </a:rPr>
              <a:t>payload mass, orbit type, and booster version</a:t>
            </a:r>
            <a:r>
              <a:rPr lang="en-US" altLang="en-US" dirty="0">
                <a:latin typeface="Times New Roman" panose="02020603050405020304" pitchFamily="18" charset="0"/>
                <a:cs typeface="Times New Roman" panose="02020603050405020304" pitchFamily="18" charset="0"/>
              </a:rPr>
              <a:t> impact launch outcomes.</a:t>
            </a:r>
          </a:p>
          <a:p>
            <a:pPr lvl="0" eaLnBrk="0" fontAlgn="base" hangingPunct="0">
              <a:lnSpc>
                <a:spcPct val="150000"/>
              </a:lnSpc>
              <a:spcBef>
                <a:spcPct val="0"/>
              </a:spcBef>
              <a:spcAft>
                <a:spcPct val="0"/>
              </a:spcAft>
              <a:buFontTx/>
              <a:buChar char="•"/>
            </a:pPr>
            <a:r>
              <a:rPr lang="en-US" altLang="en-US" dirty="0">
                <a:latin typeface="Times New Roman" panose="02020603050405020304" pitchFamily="18" charset="0"/>
                <a:cs typeface="Times New Roman" panose="02020603050405020304" pitchFamily="18" charset="0"/>
              </a:rPr>
              <a:t>Use </a:t>
            </a:r>
            <a:r>
              <a:rPr lang="en-US" altLang="en-US" b="1" dirty="0">
                <a:latin typeface="Times New Roman" panose="02020603050405020304" pitchFamily="18" charset="0"/>
                <a:cs typeface="Times New Roman" panose="02020603050405020304" pitchFamily="18" charset="0"/>
              </a:rPr>
              <a:t>data-driven analysis</a:t>
            </a:r>
            <a:r>
              <a:rPr lang="en-US" altLang="en-US" dirty="0">
                <a:latin typeface="Times New Roman" panose="02020603050405020304" pitchFamily="18" charset="0"/>
                <a:cs typeface="Times New Roman" panose="02020603050405020304" pitchFamily="18" charset="0"/>
              </a:rPr>
              <a:t> to support Space Y in making informed and competitive business decisions.</a:t>
            </a:r>
            <a:endParaRPr lang="en-US"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eaLnBrk="0" fontAlgn="base" hangingPunct="0">
              <a:lnSpc>
                <a:spcPct val="170000"/>
              </a:lnSpc>
              <a:spcBef>
                <a:spcPct val="0"/>
              </a:spcBef>
              <a:spcAft>
                <a:spcPct val="0"/>
              </a:spcAft>
              <a:buNone/>
            </a:pPr>
            <a:r>
              <a:rPr lang="en-US" sz="2300" b="1" u="sng" dirty="0">
                <a:solidFill>
                  <a:schemeClr val="tx1"/>
                </a:solidFill>
                <a:latin typeface="Times New Roman" panose="02020603050405020304" pitchFamily="18" charset="0"/>
                <a:cs typeface="Times New Roman" panose="02020603050405020304" pitchFamily="18" charset="0"/>
              </a:rPr>
              <a:t>Executive </a:t>
            </a:r>
            <a:r>
              <a:rPr lang="en-US" sz="2300" b="1" u="sng" dirty="0" smtClean="0">
                <a:solidFill>
                  <a:schemeClr val="tx1"/>
                </a:solidFill>
                <a:latin typeface="Times New Roman" panose="02020603050405020304" pitchFamily="18" charset="0"/>
                <a:cs typeface="Times New Roman" panose="02020603050405020304" pitchFamily="18" charset="0"/>
              </a:rPr>
              <a:t>Summary</a:t>
            </a:r>
            <a:endParaRPr lang="en-CA" sz="2300" dirty="0">
              <a:solidFill>
                <a:schemeClr val="tx1"/>
              </a:solidFill>
              <a:latin typeface="Times New Roman" panose="02020603050405020304" pitchFamily="18" charset="0"/>
              <a:cs typeface="Times New Roman" panose="02020603050405020304" pitchFamily="18" charset="0"/>
            </a:endParaRPr>
          </a:p>
          <a:p>
            <a:pPr marL="0" indent="0" eaLnBrk="0" fontAlgn="base" hangingPunct="0">
              <a:lnSpc>
                <a:spcPct val="170000"/>
              </a:lnSpc>
              <a:spcBef>
                <a:spcPct val="0"/>
              </a:spcBef>
              <a:spcAft>
                <a:spcPct val="0"/>
              </a:spcAft>
              <a:buNone/>
            </a:pPr>
            <a:r>
              <a:rPr lang="en-CA" sz="2300" dirty="0">
                <a:solidFill>
                  <a:schemeClr val="tx1"/>
                </a:solidFill>
                <a:latin typeface="Times New Roman" panose="02020603050405020304" pitchFamily="18" charset="0"/>
                <a:cs typeface="Times New Roman" panose="02020603050405020304" pitchFamily="18" charset="0"/>
              </a:rPr>
              <a:t>•Data collection methodology:</a:t>
            </a:r>
          </a:p>
          <a:p>
            <a:pPr marL="0" indent="0" eaLnBrk="0" fontAlgn="base" hangingPunct="0">
              <a:lnSpc>
                <a:spcPct val="170000"/>
              </a:lnSpc>
              <a:spcBef>
                <a:spcPct val="0"/>
              </a:spcBef>
              <a:spcAft>
                <a:spcPct val="0"/>
              </a:spcAft>
              <a:buNone/>
            </a:pPr>
            <a:r>
              <a:rPr lang="en-US" sz="2300" dirty="0">
                <a:solidFill>
                  <a:schemeClr val="tx1"/>
                </a:solidFill>
                <a:latin typeface="Times New Roman" panose="02020603050405020304" pitchFamily="18" charset="0"/>
                <a:cs typeface="Times New Roman" panose="02020603050405020304" pitchFamily="18" charset="0"/>
              </a:rPr>
              <a:t>•Data from Space X was obtained from 2 sources:</a:t>
            </a:r>
          </a:p>
          <a:p>
            <a:pPr marL="0" indent="0" eaLnBrk="0" fontAlgn="base" hangingPunct="0">
              <a:lnSpc>
                <a:spcPct val="170000"/>
              </a:lnSpc>
              <a:spcBef>
                <a:spcPct val="0"/>
              </a:spcBef>
              <a:spcAft>
                <a:spcPct val="0"/>
              </a:spcAft>
              <a:buNone/>
            </a:pPr>
            <a:r>
              <a:rPr lang="it-IT" sz="2300" dirty="0">
                <a:solidFill>
                  <a:schemeClr val="tx1"/>
                </a:solidFill>
                <a:latin typeface="Times New Roman" panose="02020603050405020304" pitchFamily="18" charset="0"/>
                <a:cs typeface="Times New Roman" panose="02020603050405020304" pitchFamily="18" charset="0"/>
              </a:rPr>
              <a:t>•Space X API (https://api.spacexdata.com/v4/rockets/)</a:t>
            </a:r>
          </a:p>
          <a:p>
            <a:pPr marL="0" indent="0" eaLnBrk="0" fontAlgn="base" hangingPunct="0">
              <a:lnSpc>
                <a:spcPct val="170000"/>
              </a:lnSpc>
              <a:spcBef>
                <a:spcPct val="0"/>
              </a:spcBef>
              <a:spcAft>
                <a:spcPct val="0"/>
              </a:spcAft>
              <a:buNone/>
            </a:pPr>
            <a:r>
              <a:rPr lang="en-CA" sz="2300" dirty="0">
                <a:solidFill>
                  <a:schemeClr val="tx1"/>
                </a:solidFill>
                <a:latin typeface="Times New Roman" panose="02020603050405020304" pitchFamily="18" charset="0"/>
                <a:cs typeface="Times New Roman" panose="02020603050405020304" pitchFamily="18" charset="0"/>
              </a:rPr>
              <a:t>•</a:t>
            </a:r>
            <a:r>
              <a:rPr lang="en-CA" sz="2300" dirty="0" smtClean="0">
                <a:solidFill>
                  <a:schemeClr val="tx1"/>
                </a:solidFill>
                <a:latin typeface="Times New Roman" panose="02020603050405020304" pitchFamily="18" charset="0"/>
                <a:cs typeface="Times New Roman" panose="02020603050405020304" pitchFamily="18" charset="0"/>
              </a:rPr>
              <a:t>Web Scraping (https</a:t>
            </a:r>
            <a:r>
              <a:rPr lang="en-CA" sz="2300" dirty="0">
                <a:solidFill>
                  <a:schemeClr val="tx1"/>
                </a:solidFill>
                <a:latin typeface="Times New Roman" panose="02020603050405020304" pitchFamily="18" charset="0"/>
                <a:cs typeface="Times New Roman" panose="02020603050405020304" pitchFamily="18" charset="0"/>
              </a:rPr>
              <a:t>://en.wikipedia.org/wiki/List_of_Falcon/_9/_and_Falcon_Heavy_launches)</a:t>
            </a:r>
          </a:p>
          <a:p>
            <a:pPr marL="0" indent="0" eaLnBrk="0" fontAlgn="base" hangingPunct="0">
              <a:lnSpc>
                <a:spcPct val="170000"/>
              </a:lnSpc>
              <a:spcBef>
                <a:spcPct val="0"/>
              </a:spcBef>
              <a:spcAft>
                <a:spcPct val="0"/>
              </a:spcAft>
              <a:buNone/>
            </a:pPr>
            <a:r>
              <a:rPr lang="en-CA" sz="2300" dirty="0">
                <a:solidFill>
                  <a:schemeClr val="tx1"/>
                </a:solidFill>
                <a:latin typeface="Times New Roman" panose="02020603050405020304" pitchFamily="18" charset="0"/>
                <a:cs typeface="Times New Roman" panose="02020603050405020304" pitchFamily="18" charset="0"/>
              </a:rPr>
              <a:t>•Perform </a:t>
            </a:r>
            <a:r>
              <a:rPr lang="en-CA" sz="2300" dirty="0" smtClean="0">
                <a:solidFill>
                  <a:schemeClr val="tx1"/>
                </a:solidFill>
                <a:latin typeface="Times New Roman" panose="02020603050405020304" pitchFamily="18" charset="0"/>
                <a:cs typeface="Times New Roman" panose="02020603050405020304" pitchFamily="18" charset="0"/>
              </a:rPr>
              <a:t>data wrangling</a:t>
            </a:r>
            <a:endParaRPr lang="en-CA" sz="2300" dirty="0">
              <a:solidFill>
                <a:schemeClr val="tx1"/>
              </a:solidFill>
              <a:latin typeface="Times New Roman" panose="02020603050405020304" pitchFamily="18" charset="0"/>
              <a:cs typeface="Times New Roman" panose="02020603050405020304" pitchFamily="18" charset="0"/>
            </a:endParaRPr>
          </a:p>
          <a:p>
            <a:pPr marL="0" eaLnBrk="0" fontAlgn="base" hangingPunct="0">
              <a:lnSpc>
                <a:spcPct val="170000"/>
              </a:lnSpc>
              <a:spcBef>
                <a:spcPct val="0"/>
              </a:spcBef>
              <a:spcAft>
                <a:spcPct val="0"/>
              </a:spcAft>
            </a:pPr>
            <a:r>
              <a:rPr lang="en-US" sz="2300" dirty="0" smtClean="0">
                <a:solidFill>
                  <a:schemeClr val="tx1"/>
                </a:solidFill>
                <a:latin typeface="Times New Roman" panose="02020603050405020304" pitchFamily="18" charset="0"/>
                <a:cs typeface="Times New Roman" panose="02020603050405020304" pitchFamily="18" charset="0"/>
              </a:rPr>
              <a:t>Collected </a:t>
            </a:r>
            <a:r>
              <a:rPr lang="en-US" sz="2300" dirty="0">
                <a:solidFill>
                  <a:schemeClr val="tx1"/>
                </a:solidFill>
                <a:latin typeface="Times New Roman" panose="02020603050405020304" pitchFamily="18" charset="0"/>
                <a:cs typeface="Times New Roman" panose="02020603050405020304" pitchFamily="18" charset="0"/>
              </a:rPr>
              <a:t>data was enriched by creating a landing outcome label based on outcome data after summarizing and analyzing features</a:t>
            </a:r>
          </a:p>
          <a:p>
            <a:pPr marL="0" indent="0" eaLnBrk="0" fontAlgn="base" hangingPunct="0">
              <a:lnSpc>
                <a:spcPct val="170000"/>
              </a:lnSpc>
              <a:spcBef>
                <a:spcPct val="0"/>
              </a:spcBef>
              <a:spcAft>
                <a:spcPct val="0"/>
              </a:spcAft>
              <a:buNone/>
            </a:pPr>
            <a:r>
              <a:rPr lang="en-US" sz="2300" dirty="0">
                <a:solidFill>
                  <a:schemeClr val="tx1"/>
                </a:solidFill>
                <a:latin typeface="Times New Roman" panose="02020603050405020304" pitchFamily="18" charset="0"/>
                <a:cs typeface="Times New Roman" panose="02020603050405020304" pitchFamily="18" charset="0"/>
              </a:rPr>
              <a:t>•Perform exploratory data analysis (EDA) using visualization </a:t>
            </a:r>
            <a:r>
              <a:rPr lang="en-US" sz="2300" dirty="0" smtClean="0">
                <a:solidFill>
                  <a:schemeClr val="tx1"/>
                </a:solidFill>
                <a:latin typeface="Times New Roman" panose="02020603050405020304" pitchFamily="18" charset="0"/>
                <a:cs typeface="Times New Roman" panose="02020603050405020304" pitchFamily="18" charset="0"/>
              </a:rPr>
              <a:t>and SQL</a:t>
            </a:r>
            <a:endParaRPr lang="en-US" sz="2300" dirty="0">
              <a:solidFill>
                <a:schemeClr val="tx1"/>
              </a:solidFill>
              <a:latin typeface="Times New Roman" panose="02020603050405020304" pitchFamily="18" charset="0"/>
              <a:cs typeface="Times New Roman" panose="02020603050405020304" pitchFamily="18" charset="0"/>
            </a:endParaRPr>
          </a:p>
          <a:p>
            <a:pPr>
              <a:lnSpc>
                <a:spcPct val="120000"/>
              </a:lnSpc>
              <a:spcBef>
                <a:spcPts val="1400"/>
              </a:spcBef>
            </a:pPr>
            <a:endParaRPr lang="en-US" sz="8800" dirty="0" smtClean="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63311"/>
          </a:xfrm>
        </p:spPr>
        <p:txBody>
          <a:bodyPr/>
          <a:lstStyle/>
          <a:p>
            <a:r>
              <a:rPr lang="en-US" dirty="0">
                <a:solidFill>
                  <a:srgbClr val="0B49CB"/>
                </a:solidFill>
                <a:latin typeface="Abadi"/>
              </a:rPr>
              <a:t>Methodology</a:t>
            </a:r>
            <a:endParaRPr lang="en-US" dirty="0">
              <a:solidFill>
                <a:srgbClr val="0B49CB"/>
              </a:solidFill>
            </a:endParaRPr>
          </a:p>
        </p:txBody>
      </p:sp>
      <p:sp>
        <p:nvSpPr>
          <p:cNvPr id="3" name="Content Placeholder 2"/>
          <p:cNvSpPr>
            <a:spLocks noGrp="1"/>
          </p:cNvSpPr>
          <p:nvPr>
            <p:ph idx="1"/>
          </p:nvPr>
        </p:nvSpPr>
        <p:spPr>
          <a:xfrm>
            <a:off x="699654" y="1123662"/>
            <a:ext cx="10515600" cy="4351338"/>
          </a:xfrm>
        </p:spPr>
        <p:txBody>
          <a:bodyPr/>
          <a:lstStyle/>
          <a:p>
            <a:endParaRPr lang="en-CA" dirty="0"/>
          </a:p>
          <a:p>
            <a:pPr marL="0" eaLnBrk="0" fontAlgn="base" hangingPunct="0">
              <a:lnSpc>
                <a:spcPct val="150000"/>
              </a:lnSpc>
              <a:spcBef>
                <a:spcPct val="0"/>
              </a:spcBef>
              <a:spcAft>
                <a:spcPct val="0"/>
              </a:spcAft>
              <a:buFont typeface="Arial"/>
            </a:pPr>
            <a:r>
              <a:rPr lang="en-US" sz="2000" dirty="0">
                <a:latin typeface="Times New Roman" panose="02020603050405020304" pitchFamily="18" charset="0"/>
                <a:cs typeface="Times New Roman" panose="02020603050405020304" pitchFamily="18" charset="0"/>
              </a:rPr>
              <a:t>Perform interactive visual analytics using Folium </a:t>
            </a:r>
            <a:r>
              <a:rPr lang="en-US" sz="2000" dirty="0">
                <a:latin typeface="Times New Roman" panose="02020603050405020304" pitchFamily="18" charset="0"/>
                <a:cs typeface="Times New Roman" panose="02020603050405020304" pitchFamily="18" charset="0"/>
              </a:rPr>
              <a:t>and </a:t>
            </a:r>
            <a:r>
              <a:rPr lang="en-US" sz="2000" dirty="0" err="1">
                <a:latin typeface="Times New Roman" panose="02020603050405020304" pitchFamily="18" charset="0"/>
                <a:cs typeface="Times New Roman" panose="02020603050405020304" pitchFamily="18" charset="0"/>
              </a:rPr>
              <a:t>Plotly</a:t>
            </a:r>
            <a:r>
              <a:rPr lang="en-US" sz="2000" dirty="0">
                <a:latin typeface="Times New Roman" panose="02020603050405020304" pitchFamily="18" charset="0"/>
                <a:cs typeface="Times New Roman" panose="02020603050405020304" pitchFamily="18" charset="0"/>
              </a:rPr>
              <a:t> Dash</a:t>
            </a:r>
            <a:endParaRPr lang="en-US" sz="2000" dirty="0">
              <a:latin typeface="Times New Roman" panose="02020603050405020304" pitchFamily="18" charset="0"/>
              <a:cs typeface="Times New Roman" panose="02020603050405020304" pitchFamily="18" charset="0"/>
            </a:endParaRPr>
          </a:p>
          <a:p>
            <a:pPr marL="0" eaLnBrk="0" fontAlgn="base" hangingPunct="0">
              <a:lnSpc>
                <a:spcPct val="150000"/>
              </a:lnSpc>
              <a:spcBef>
                <a:spcPct val="0"/>
              </a:spcBef>
              <a:spcAft>
                <a:spcPct val="0"/>
              </a:spcAft>
              <a:buFont typeface="Arial"/>
            </a:pPr>
            <a:r>
              <a:rPr lang="en-US" sz="2000" dirty="0">
                <a:latin typeface="Times New Roman" panose="02020603050405020304" pitchFamily="18" charset="0"/>
                <a:cs typeface="Times New Roman" panose="02020603050405020304" pitchFamily="18" charset="0"/>
              </a:rPr>
              <a:t>Perform </a:t>
            </a:r>
            <a:r>
              <a:rPr lang="en-US" sz="2000" dirty="0">
                <a:latin typeface="Times New Roman" panose="02020603050405020304" pitchFamily="18" charset="0"/>
                <a:cs typeface="Times New Roman" panose="02020603050405020304" pitchFamily="18" charset="0"/>
              </a:rPr>
              <a:t>predictive analysis using classification models</a:t>
            </a:r>
          </a:p>
          <a:p>
            <a:pPr marL="0" eaLnBrk="0" fontAlgn="base" hangingPunct="0">
              <a:lnSpc>
                <a:spcPct val="150000"/>
              </a:lnSpc>
              <a:spcBef>
                <a:spcPct val="0"/>
              </a:spcBef>
              <a:spcAft>
                <a:spcPct val="0"/>
              </a:spcAft>
              <a:buFont typeface="Arial"/>
            </a:pPr>
            <a:r>
              <a:rPr lang="en-US" sz="2000" dirty="0">
                <a:latin typeface="Times New Roman" panose="02020603050405020304" pitchFamily="18" charset="0"/>
                <a:cs typeface="Times New Roman" panose="02020603050405020304" pitchFamily="18" charset="0"/>
              </a:rPr>
              <a:t>Data </a:t>
            </a:r>
            <a:r>
              <a:rPr lang="en-US" sz="2000" dirty="0">
                <a:latin typeface="Times New Roman" panose="02020603050405020304" pitchFamily="18" charset="0"/>
                <a:cs typeface="Times New Roman" panose="02020603050405020304" pitchFamily="18" charset="0"/>
              </a:rPr>
              <a:t>that was collected until this step were normalized, divided in training and test data sets and evaluated by four different classification models, being the accuracy of each model evaluated using different combinations of parameters.</a:t>
            </a:r>
          </a:p>
        </p:txBody>
      </p:sp>
    </p:spTree>
    <p:extLst>
      <p:ext uri="{BB962C8B-B14F-4D97-AF65-F5344CB8AC3E}">
        <p14:creationId xmlns:p14="http://schemas.microsoft.com/office/powerpoint/2010/main" val="2591344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endParaRPr lang="en-CA" dirty="0"/>
          </a:p>
          <a:p>
            <a:pPr algn="just"/>
            <a:r>
              <a:rPr lang="en-US" dirty="0"/>
              <a:t>Data sets were collected from Space X API (https://api.spacexdata.com/v4/rockets/) and from Wikipedia (https://en.wikipedia.org/wiki/List_of_Falcon/_9/_and_Falcon_Heavy_launches), using web scraping </a:t>
            </a:r>
            <a:r>
              <a:rPr lang="en-US" dirty="0" smtClean="0"/>
              <a:t>techniques</a:t>
            </a:r>
            <a:r>
              <a:rPr lang="en-US" dirty="0"/>
              <a:t>.</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6"/>
            <a:ext cx="4640263" cy="3048866"/>
          </a:xfrm>
          <a:prstGeom prst="rect">
            <a:avLst/>
          </a:prstGeom>
        </p:spPr>
        <p:txBody>
          <a:bodyPr vert="horz" lIns="91440" tIns="45720" rIns="91440" bIns="45720" rtlCol="0" anchor="t">
            <a:normAutofit/>
          </a:bodyPr>
          <a:lstStyle/>
          <a:p>
            <a:endParaRPr lang="en-CA" dirty="0"/>
          </a:p>
          <a:p>
            <a:r>
              <a:rPr lang="en-US" dirty="0" err="1"/>
              <a:t>SpaceX</a:t>
            </a:r>
            <a:r>
              <a:rPr lang="en-US" dirty="0"/>
              <a:t> offers a public API from where data can be obtained and then used;</a:t>
            </a:r>
          </a:p>
          <a:p>
            <a:r>
              <a:rPr lang="en-US" dirty="0" smtClean="0"/>
              <a:t>This </a:t>
            </a:r>
            <a:r>
              <a:rPr lang="en-US" dirty="0"/>
              <a:t>API was used according to the flowchart beside and then data is persisted.</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Picture 7"/>
          <p:cNvPicPr>
            <a:picLocks noChangeAspect="1"/>
          </p:cNvPicPr>
          <p:nvPr/>
        </p:nvPicPr>
        <p:blipFill>
          <a:blip r:embed="rId3"/>
          <a:stretch>
            <a:fillRect/>
          </a:stretch>
        </p:blipFill>
        <p:spPr>
          <a:xfrm>
            <a:off x="8931564" y="1506536"/>
            <a:ext cx="2034994" cy="4360700"/>
          </a:xfrm>
          <a:prstGeom prst="rect">
            <a:avLst/>
          </a:prstGeom>
        </p:spPr>
      </p:pic>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www.w3.org/XML/1998/namespace"/>
    <ds:schemaRef ds:uri="http://schemas.microsoft.com/office/2006/documentManagement/types"/>
    <ds:schemaRef ds:uri="http://purl.org/dc/elements/1.1/"/>
    <ds:schemaRef ds:uri="http://purl.org/dc/terms/"/>
    <ds:schemaRef ds:uri="http://schemas.openxmlformats.org/package/2006/metadata/core-properties"/>
    <ds:schemaRef ds:uri="http://purl.org/dc/dcmitype/"/>
    <ds:schemaRef ds:uri="f80a141d-92ca-4d3d-9308-f7e7b1d44ce8"/>
    <ds:schemaRef ds:uri="http://schemas.microsoft.com/office/infopath/2007/PartnerControls"/>
    <ds:schemaRef ds:uri="155be751-a274-42e8-93fb-f39d3b9bccc8"/>
    <ds:schemaRef ds:uri="http://schemas.microsoft.com/office/2006/metadata/propertie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204</TotalTime>
  <Words>1499</Words>
  <Application>Microsoft Office PowerPoint</Application>
  <PresentationFormat>Widescreen</PresentationFormat>
  <Paragraphs>245</Paragraphs>
  <Slides>48</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Abadi</vt:lpstr>
      <vt:lpstr>Arial</vt:lpstr>
      <vt:lpstr>Calibri</vt:lpstr>
      <vt:lpstr>Calibri Light</vt:lpstr>
      <vt:lpstr>IBM Plex Mono SemiBold</vt:lpstr>
      <vt:lpstr>IBM Plex Mono Text</vt:lpstr>
      <vt:lpstr>SF Pro</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Anju K Peter</cp:lastModifiedBy>
  <cp:revision>203</cp:revision>
  <dcterms:created xsi:type="dcterms:W3CDTF">2021-04-29T18:58:34Z</dcterms:created>
  <dcterms:modified xsi:type="dcterms:W3CDTF">2025-06-09T18:38:34Z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